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81" r:id="rId2"/>
    <p:sldId id="2587" r:id="rId3"/>
    <p:sldId id="2589" r:id="rId4"/>
    <p:sldId id="2582" r:id="rId5"/>
    <p:sldId id="2583" r:id="rId6"/>
    <p:sldId id="2585" r:id="rId7"/>
    <p:sldId id="2590" r:id="rId8"/>
    <p:sldId id="2591" r:id="rId9"/>
    <p:sldId id="2586" r:id="rId10"/>
    <p:sldId id="2561" r:id="rId11"/>
    <p:sldId id="2562" r:id="rId12"/>
    <p:sldId id="2563" r:id="rId13"/>
    <p:sldId id="2564" r:id="rId14"/>
    <p:sldId id="2565" r:id="rId15"/>
    <p:sldId id="2567" r:id="rId16"/>
    <p:sldId id="2568" r:id="rId17"/>
    <p:sldId id="2569" r:id="rId18"/>
    <p:sldId id="2570" r:id="rId19"/>
    <p:sldId id="2571" r:id="rId20"/>
    <p:sldId id="2572" r:id="rId21"/>
    <p:sldId id="2573" r:id="rId22"/>
    <p:sldId id="2574" r:id="rId23"/>
    <p:sldId id="2575" r:id="rId24"/>
    <p:sldId id="2576" r:id="rId25"/>
    <p:sldId id="2577" r:id="rId26"/>
    <p:sldId id="2578" r:id="rId27"/>
    <p:sldId id="25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 id="2587"/>
            <p14:sldId id="2589"/>
            <p14:sldId id="2582"/>
            <p14:sldId id="2583"/>
            <p14:sldId id="2585"/>
            <p14:sldId id="2590"/>
            <p14:sldId id="2591"/>
            <p14:sldId id="2586"/>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85" d="100"/>
          <a:sy n="85" d="100"/>
        </p:scale>
        <p:origin x="76" y="484"/>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15/10/2025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10</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19</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20</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11</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12</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13</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14</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15</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16</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17</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18</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10/15/2025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10/15/2025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10/15/2025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10/15/2025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10/15/2025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10/15/2025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10/15/2025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10/15/2025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10/15/2025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10/15/2025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10/15/2025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10/15/2025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2769497"/>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br>
              <a:rPr lang="fr-FR" sz="1800" dirty="0"/>
            </a:br>
            <a:r>
              <a:rPr lang="fr-FR" sz="1800" dirty="0" err="1"/>
              <a:t>compute</a:t>
            </a:r>
            <a:r>
              <a:rPr lang="fr-FR" sz="1800" dirty="0"/>
              <a:t> flight duration </a:t>
            </a:r>
            <a:r>
              <a:rPr lang="fr-FR" sz="1800" dirty="0" err="1"/>
              <a:t>between</a:t>
            </a:r>
            <a:r>
              <a:rPr lang="fr-FR" sz="1800" dirty="0"/>
              <a:t> takeoff and landing</a:t>
            </a:r>
            <a:br>
              <a:rPr lang="en-GB" sz="1800" dirty="0"/>
            </a:br>
            <a:r>
              <a:rPr lang="fr-FR" sz="1800" dirty="0"/>
              <a:t>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p:txBody>
          <a:bodyPr/>
          <a:lstStyle/>
          <a:p>
            <a:r>
              <a:rPr lang="fr-FR" dirty="0" err="1"/>
              <a:t>Suppress</a:t>
            </a:r>
            <a:r>
              <a:rPr lang="fr-FR" dirty="0"/>
              <a:t> </a:t>
            </a:r>
            <a:r>
              <a:rPr lang="fr-FR" dirty="0" err="1"/>
              <a:t>airport</a:t>
            </a:r>
            <a:r>
              <a:rPr lang="fr-FR" dirty="0"/>
              <a:t> </a:t>
            </a:r>
            <a:r>
              <a:rPr lang="fr-FR" dirty="0" err="1"/>
              <a:t>names</a:t>
            </a:r>
            <a:endParaRPr lang="fr-FR" dirty="0"/>
          </a:p>
          <a:p>
            <a:r>
              <a:rPr lang="fr-FR" dirty="0" err="1"/>
              <a:t>Compute</a:t>
            </a:r>
            <a:r>
              <a:rPr lang="fr-FR" dirty="0"/>
              <a:t> distance (</a:t>
            </a:r>
            <a:r>
              <a:rPr lang="fr-FR" dirty="0" err="1"/>
              <a:t>Nautical</a:t>
            </a:r>
            <a:r>
              <a:rPr lang="fr-FR" dirty="0"/>
              <a:t> miles) </a:t>
            </a:r>
            <a:r>
              <a:rPr lang="fr-FR" dirty="0" err="1"/>
              <a:t>between</a:t>
            </a:r>
            <a:r>
              <a:rPr lang="fr-FR" dirty="0"/>
              <a:t> </a:t>
            </a:r>
            <a:r>
              <a:rPr lang="fr-FR" dirty="0" err="1"/>
              <a:t>departure</a:t>
            </a:r>
            <a:r>
              <a:rPr lang="fr-FR" dirty="0"/>
              <a:t> and </a:t>
            </a:r>
            <a:r>
              <a:rPr lang="fr-FR" dirty="0" err="1"/>
              <a:t>arrival</a:t>
            </a:r>
            <a:r>
              <a:rPr lang="fr-FR" dirty="0"/>
              <a:t> </a:t>
            </a:r>
            <a:r>
              <a:rPr lang="fr-FR" dirty="0" err="1"/>
              <a:t>airport</a:t>
            </a:r>
            <a:endParaRPr lang="fr-FR" dirty="0"/>
          </a:p>
          <a:p>
            <a:r>
              <a:rPr lang="fr-FR" dirty="0" err="1"/>
              <a:t>Convert</a:t>
            </a:r>
            <a:r>
              <a:rPr lang="fr-FR" dirty="0"/>
              <a:t> all Date Time instant to UTC</a:t>
            </a:r>
          </a:p>
          <a:p>
            <a:r>
              <a:rPr lang="fr-FR" dirty="0" err="1"/>
              <a:t>Compute</a:t>
            </a:r>
            <a:r>
              <a:rPr lang="fr-FR" dirty="0"/>
              <a:t> flight time </a:t>
            </a:r>
            <a:r>
              <a:rPr lang="fr-FR" dirty="0" err="1"/>
              <a:t>between</a:t>
            </a:r>
            <a:r>
              <a:rPr lang="fr-FR" dirty="0"/>
              <a:t> flight </a:t>
            </a:r>
            <a:r>
              <a:rPr lang="en-GB" dirty="0" err="1"/>
              <a:t>takeoff</a:t>
            </a:r>
            <a:r>
              <a:rPr lang="en-GB" dirty="0"/>
              <a:t> </a:t>
            </a:r>
            <a:r>
              <a:rPr lang="fr-FR" dirty="0"/>
              <a:t>and flight </a:t>
            </a:r>
            <a:r>
              <a:rPr lang="fr-FR" dirty="0" err="1"/>
              <a:t>landed</a:t>
            </a:r>
            <a:endParaRPr lang="fr-FR" dirty="0"/>
          </a:p>
          <a:p>
            <a:r>
              <a:rPr lang="fr-FR" dirty="0"/>
              <a:t>Use time </a:t>
            </a:r>
            <a:r>
              <a:rPr lang="fr-FR" dirty="0" err="1"/>
              <a:t>difference</a:t>
            </a:r>
            <a:r>
              <a:rPr lang="fr-FR" dirty="0"/>
              <a:t> for all instant versus flight takeoff</a:t>
            </a:r>
          </a:p>
          <a:p>
            <a:r>
              <a:rPr lang="fr-FR" dirty="0" err="1"/>
              <a:t>Add</a:t>
            </a:r>
            <a:r>
              <a:rPr lang="fr-FR" dirty="0"/>
              <a:t> </a:t>
            </a:r>
            <a:r>
              <a:rPr lang="fr-FR" dirty="0" err="1"/>
              <a:t>Year</a:t>
            </a:r>
            <a:r>
              <a:rPr lang="fr-FR" dirty="0"/>
              <a:t> and </a:t>
            </a:r>
            <a:r>
              <a:rPr lang="fr-FR" dirty="0" err="1"/>
              <a:t>month</a:t>
            </a:r>
            <a:r>
              <a:rPr lang="fr-FR" dirty="0"/>
              <a:t> </a:t>
            </a:r>
            <a:r>
              <a:rPr lang="fr-FR" dirty="0" err="1"/>
              <a:t>including</a:t>
            </a:r>
            <a:r>
              <a:rPr lang="fr-FR" dirty="0"/>
              <a:t> </a:t>
            </a:r>
            <a:r>
              <a:rPr lang="fr-FR" dirty="0" err="1"/>
              <a:t>day</a:t>
            </a:r>
            <a:r>
              <a:rPr lang="fr-FR" dirty="0"/>
              <a:t> </a:t>
            </a:r>
            <a:r>
              <a:rPr lang="fr-FR" dirty="0" err="1"/>
              <a:t>number</a:t>
            </a:r>
            <a:r>
              <a:rPr lang="fr-FR" dirty="0"/>
              <a:t> in the </a:t>
            </a:r>
            <a:r>
              <a:rPr lang="fr-FR" dirty="0" err="1"/>
              <a:t>current</a:t>
            </a:r>
            <a:r>
              <a:rPr lang="fr-FR" dirty="0"/>
              <a:t> </a:t>
            </a:r>
            <a:r>
              <a:rPr lang="fr-FR" dirty="0" err="1"/>
              <a:t>year</a:t>
            </a:r>
            <a:r>
              <a:rPr lang="fr-FR" dirty="0"/>
              <a:t> (range 1 to 365)</a:t>
            </a:r>
            <a:endParaRPr lang="en-GB" dirty="0"/>
          </a:p>
          <a:p>
            <a:r>
              <a:rPr lang="en-GB" dirty="0"/>
              <a:t>As we have the </a:t>
            </a:r>
            <a:r>
              <a:rPr lang="en-GB" dirty="0" err="1"/>
              <a:t>takeoff</a:t>
            </a:r>
            <a:r>
              <a:rPr lang="en-GB" dirty="0"/>
              <a:t> instant , we should not be interested in number of runways of the airport</a:t>
            </a:r>
            <a:endParaRPr lang="fr-FR" dirty="0"/>
          </a:p>
        </p:txBody>
      </p:sp>
    </p:spTree>
    <p:extLst>
      <p:ext uri="{BB962C8B-B14F-4D97-AF65-F5344CB8AC3E}">
        <p14:creationId xmlns:p14="http://schemas.microsoft.com/office/powerpoint/2010/main" val="317824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5807774" y="2278855"/>
            <a:ext cx="5724080" cy="3864769"/>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a:effectLst/>
                        </a:rPr>
                        <a:t>Guadalajara International Airport </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923598" y="2650140"/>
            <a:ext cx="4686954" cy="2743583"/>
          </a:xfrm>
          <a:prstGeom prst="rect">
            <a:avLst/>
          </a:prstGeom>
        </p:spPr>
      </p:pic>
    </p:spTree>
    <p:extLst>
      <p:ext uri="{BB962C8B-B14F-4D97-AF65-F5344CB8AC3E}">
        <p14:creationId xmlns:p14="http://schemas.microsoft.com/office/powerpoint/2010/main" val="884570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CB74-2AEC-B56F-CB88-D0B20C561DE5}"/>
              </a:ext>
            </a:extLst>
          </p:cNvPr>
          <p:cNvSpPr>
            <a:spLocks noGrp="1"/>
          </p:cNvSpPr>
          <p:nvPr>
            <p:ph type="title"/>
          </p:nvPr>
        </p:nvSpPr>
        <p:spPr>
          <a:xfrm>
            <a:off x="700635" y="914400"/>
            <a:ext cx="10691265" cy="751047"/>
          </a:xfrm>
        </p:spPr>
        <p:txBody>
          <a:bodyPr>
            <a:normAutofit/>
          </a:bodyPr>
          <a:lstStyle/>
          <a:p>
            <a:r>
              <a:rPr lang="fr-FR" sz="3200" dirty="0"/>
              <a:t>Evolution of training </a:t>
            </a:r>
            <a:r>
              <a:rPr lang="fr-FR" sz="3200" dirty="0" err="1"/>
              <a:t>loss</a:t>
            </a:r>
            <a:r>
              <a:rPr lang="fr-FR" sz="3200" dirty="0"/>
              <a:t> and validation </a:t>
            </a:r>
            <a:r>
              <a:rPr lang="fr-FR" sz="3200" dirty="0" err="1"/>
              <a:t>loss</a:t>
            </a:r>
            <a:endParaRPr lang="en-GB" sz="3200" dirty="0"/>
          </a:p>
        </p:txBody>
      </p:sp>
      <p:pic>
        <p:nvPicPr>
          <p:cNvPr id="4" name="Picture 3">
            <a:extLst>
              <a:ext uri="{FF2B5EF4-FFF2-40B4-BE49-F238E27FC236}">
                <a16:creationId xmlns:a16="http://schemas.microsoft.com/office/drawing/2014/main" id="{9396D524-A3F4-78A7-816A-13E0C1FFEE65}"/>
              </a:ext>
            </a:extLst>
          </p:cNvPr>
          <p:cNvPicPr>
            <a:picLocks noChangeAspect="1"/>
          </p:cNvPicPr>
          <p:nvPr/>
        </p:nvPicPr>
        <p:blipFill>
          <a:blip r:embed="rId2"/>
          <a:stretch>
            <a:fillRect/>
          </a:stretch>
        </p:blipFill>
        <p:spPr>
          <a:xfrm>
            <a:off x="2158594" y="1740995"/>
            <a:ext cx="8117163" cy="4599845"/>
          </a:xfrm>
          <a:prstGeom prst="rect">
            <a:avLst/>
          </a:prstGeom>
        </p:spPr>
      </p:pic>
      <p:sp>
        <p:nvSpPr>
          <p:cNvPr id="5" name="TextBox 4">
            <a:extLst>
              <a:ext uri="{FF2B5EF4-FFF2-40B4-BE49-F238E27FC236}">
                <a16:creationId xmlns:a16="http://schemas.microsoft.com/office/drawing/2014/main" id="{B3C8A874-8FE6-F494-F08F-E1018BC516E3}"/>
              </a:ext>
            </a:extLst>
          </p:cNvPr>
          <p:cNvSpPr txBox="1"/>
          <p:nvPr/>
        </p:nvSpPr>
        <p:spPr>
          <a:xfrm>
            <a:off x="345315" y="2451651"/>
            <a:ext cx="2378008" cy="923330"/>
          </a:xfrm>
          <a:prstGeom prst="rect">
            <a:avLst/>
          </a:prstGeom>
          <a:noFill/>
        </p:spPr>
        <p:txBody>
          <a:bodyPr wrap="square" rtlCol="0">
            <a:spAutoFit/>
          </a:bodyPr>
          <a:lstStyle/>
          <a:p>
            <a:r>
              <a:rPr lang="fr-FR" dirty="0"/>
              <a:t>All train records</a:t>
            </a:r>
          </a:p>
          <a:p>
            <a:r>
              <a:rPr lang="fr-FR" dirty="0"/>
              <a:t>133984 fuel records</a:t>
            </a:r>
          </a:p>
          <a:p>
            <a:r>
              <a:rPr lang="en-GB" dirty="0"/>
              <a:t>11085 train flight files</a:t>
            </a:r>
          </a:p>
        </p:txBody>
      </p:sp>
      <p:sp>
        <p:nvSpPr>
          <p:cNvPr id="6" name="TextBox 5">
            <a:extLst>
              <a:ext uri="{FF2B5EF4-FFF2-40B4-BE49-F238E27FC236}">
                <a16:creationId xmlns:a16="http://schemas.microsoft.com/office/drawing/2014/main" id="{DE31FCD9-0959-E2CB-4905-038F39412659}"/>
              </a:ext>
            </a:extLst>
          </p:cNvPr>
          <p:cNvSpPr txBox="1"/>
          <p:nvPr/>
        </p:nvSpPr>
        <p:spPr>
          <a:xfrm>
            <a:off x="9995929" y="5088774"/>
            <a:ext cx="1940431" cy="307777"/>
          </a:xfrm>
          <a:prstGeom prst="rect">
            <a:avLst/>
          </a:prstGeom>
          <a:solidFill>
            <a:srgbClr val="FFC000"/>
          </a:solidFill>
        </p:spPr>
        <p:txBody>
          <a:bodyPr wrap="square" rtlCol="0">
            <a:spAutoFit/>
          </a:bodyPr>
          <a:lstStyle>
            <a:defPPr>
              <a:defRPr lang="en-US"/>
            </a:defPPr>
            <a:lvl1pPr>
              <a:defRPr/>
            </a:lvl1pPr>
          </a:lstStyle>
          <a:p>
            <a:pPr algn="ctr"/>
            <a:r>
              <a:rPr lang="fr-FR" sz="1400" dirty="0"/>
              <a:t>Validation </a:t>
            </a:r>
            <a:r>
              <a:rPr lang="fr-FR" sz="1400" dirty="0" err="1"/>
              <a:t>loss</a:t>
            </a:r>
            <a:endParaRPr lang="en-GB" sz="1400" dirty="0"/>
          </a:p>
        </p:txBody>
      </p:sp>
      <p:pic>
        <p:nvPicPr>
          <p:cNvPr id="8" name="Picture 7">
            <a:extLst>
              <a:ext uri="{FF2B5EF4-FFF2-40B4-BE49-F238E27FC236}">
                <a16:creationId xmlns:a16="http://schemas.microsoft.com/office/drawing/2014/main" id="{0D7037A6-5C24-A1A7-82F3-E7F50951A549}"/>
              </a:ext>
            </a:extLst>
          </p:cNvPr>
          <p:cNvPicPr>
            <a:picLocks noChangeAspect="1"/>
          </p:cNvPicPr>
          <p:nvPr/>
        </p:nvPicPr>
        <p:blipFill>
          <a:blip r:embed="rId3"/>
          <a:stretch>
            <a:fillRect/>
          </a:stretch>
        </p:blipFill>
        <p:spPr>
          <a:xfrm>
            <a:off x="9119090" y="2609736"/>
            <a:ext cx="1714739" cy="819264"/>
          </a:xfrm>
          <a:prstGeom prst="rect">
            <a:avLst/>
          </a:prstGeom>
        </p:spPr>
      </p:pic>
      <p:sp>
        <p:nvSpPr>
          <p:cNvPr id="9" name="TextBox 8">
            <a:extLst>
              <a:ext uri="{FF2B5EF4-FFF2-40B4-BE49-F238E27FC236}">
                <a16:creationId xmlns:a16="http://schemas.microsoft.com/office/drawing/2014/main" id="{59432AE9-A236-0E1B-7A2F-78F47ED44B62}"/>
              </a:ext>
            </a:extLst>
          </p:cNvPr>
          <p:cNvSpPr txBox="1"/>
          <p:nvPr/>
        </p:nvSpPr>
        <p:spPr>
          <a:xfrm>
            <a:off x="9995930" y="4176428"/>
            <a:ext cx="1714739" cy="307777"/>
          </a:xfrm>
          <a:prstGeom prst="rect">
            <a:avLst/>
          </a:prstGeom>
          <a:solidFill>
            <a:srgbClr val="FFC000"/>
          </a:solidFill>
        </p:spPr>
        <p:txBody>
          <a:bodyPr wrap="square" rtlCol="0">
            <a:spAutoFit/>
          </a:bodyPr>
          <a:lstStyle>
            <a:defPPr>
              <a:defRPr lang="en-US"/>
            </a:defPPr>
            <a:lvl1pPr>
              <a:defRPr/>
            </a:lvl1pPr>
          </a:lstStyle>
          <a:p>
            <a:pPr algn="ctr"/>
            <a:r>
              <a:rPr lang="fr-FR" sz="1400" dirty="0"/>
              <a:t>Training </a:t>
            </a:r>
            <a:r>
              <a:rPr lang="fr-FR" sz="1400" dirty="0" err="1"/>
              <a:t>loss</a:t>
            </a:r>
            <a:endParaRPr lang="en-GB" sz="1400" dirty="0"/>
          </a:p>
        </p:txBody>
      </p:sp>
      <p:sp>
        <p:nvSpPr>
          <p:cNvPr id="3" name="Rectangle: Bevelled 2">
            <a:extLst>
              <a:ext uri="{FF2B5EF4-FFF2-40B4-BE49-F238E27FC236}">
                <a16:creationId xmlns:a16="http://schemas.microsoft.com/office/drawing/2014/main" id="{4EBDBFC7-AE13-AECE-CE47-DF3674A1BF99}"/>
              </a:ext>
            </a:extLst>
          </p:cNvPr>
          <p:cNvSpPr/>
          <p:nvPr/>
        </p:nvSpPr>
        <p:spPr>
          <a:xfrm>
            <a:off x="200585" y="5396551"/>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7" name="TextBox 6">
            <a:extLst>
              <a:ext uri="{FF2B5EF4-FFF2-40B4-BE49-F238E27FC236}">
                <a16:creationId xmlns:a16="http://schemas.microsoft.com/office/drawing/2014/main" id="{10ABFC1E-B1FA-3B19-7146-A5BA75391AEA}"/>
              </a:ext>
            </a:extLst>
          </p:cNvPr>
          <p:cNvSpPr txBox="1"/>
          <p:nvPr/>
        </p:nvSpPr>
        <p:spPr>
          <a:xfrm>
            <a:off x="7794651" y="5791916"/>
            <a:ext cx="3916018" cy="369332"/>
          </a:xfrm>
          <a:prstGeom prst="rect">
            <a:avLst/>
          </a:prstGeom>
          <a:solidFill>
            <a:srgbClr val="FFC000"/>
          </a:solidFill>
        </p:spPr>
        <p:txBody>
          <a:bodyPr wrap="square" rtlCol="0">
            <a:spAutoFit/>
          </a:body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Tree>
    <p:extLst>
      <p:ext uri="{BB962C8B-B14F-4D97-AF65-F5344CB8AC3E}">
        <p14:creationId xmlns:p14="http://schemas.microsoft.com/office/powerpoint/2010/main" val="3713447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D5A-13BF-3BA0-B623-6C2688E35E37}"/>
              </a:ext>
            </a:extLst>
          </p:cNvPr>
          <p:cNvSpPr>
            <a:spLocks noGrp="1"/>
          </p:cNvSpPr>
          <p:nvPr>
            <p:ph type="title"/>
          </p:nvPr>
        </p:nvSpPr>
        <p:spPr/>
        <p:txBody>
          <a:bodyPr/>
          <a:lstStyle/>
          <a:p>
            <a:r>
              <a:rPr lang="fr-FR" dirty="0"/>
              <a:t>15-oct-2025 </a:t>
            </a:r>
            <a:endParaRPr lang="en-GB" dirty="0"/>
          </a:p>
        </p:txBody>
      </p:sp>
      <p:pic>
        <p:nvPicPr>
          <p:cNvPr id="4" name="Picture 3">
            <a:extLst>
              <a:ext uri="{FF2B5EF4-FFF2-40B4-BE49-F238E27FC236}">
                <a16:creationId xmlns:a16="http://schemas.microsoft.com/office/drawing/2014/main" id="{E01A747C-7880-E284-CB3A-03013A4DD899}"/>
              </a:ext>
            </a:extLst>
          </p:cNvPr>
          <p:cNvPicPr>
            <a:picLocks noChangeAspect="1"/>
          </p:cNvPicPr>
          <p:nvPr/>
        </p:nvPicPr>
        <p:blipFill>
          <a:blip r:embed="rId2"/>
          <a:stretch>
            <a:fillRect/>
          </a:stretch>
        </p:blipFill>
        <p:spPr>
          <a:xfrm>
            <a:off x="2553929" y="1499514"/>
            <a:ext cx="8321435" cy="4833829"/>
          </a:xfrm>
          <a:prstGeom prst="rect">
            <a:avLst/>
          </a:prstGeom>
        </p:spPr>
      </p:pic>
      <p:pic>
        <p:nvPicPr>
          <p:cNvPr id="6" name="Picture 5">
            <a:extLst>
              <a:ext uri="{FF2B5EF4-FFF2-40B4-BE49-F238E27FC236}">
                <a16:creationId xmlns:a16="http://schemas.microsoft.com/office/drawing/2014/main" id="{D282D228-4CFF-4088-D024-2EE9A973DA64}"/>
              </a:ext>
            </a:extLst>
          </p:cNvPr>
          <p:cNvPicPr>
            <a:picLocks noChangeAspect="1"/>
          </p:cNvPicPr>
          <p:nvPr/>
        </p:nvPicPr>
        <p:blipFill>
          <a:blip r:embed="rId3"/>
          <a:stretch>
            <a:fillRect/>
          </a:stretch>
        </p:blipFill>
        <p:spPr>
          <a:xfrm>
            <a:off x="9163796" y="2125005"/>
            <a:ext cx="2486372" cy="1228896"/>
          </a:xfrm>
          <a:prstGeom prst="rect">
            <a:avLst/>
          </a:prstGeom>
        </p:spPr>
      </p:pic>
    </p:spTree>
    <p:extLst>
      <p:ext uri="{BB962C8B-B14F-4D97-AF65-F5344CB8AC3E}">
        <p14:creationId xmlns:p14="http://schemas.microsoft.com/office/powerpoint/2010/main" val="3782646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TotalTime>
  <Words>1954</Words>
  <Application>Microsoft Office PowerPoint</Application>
  <PresentationFormat>Widescreen</PresentationFormat>
  <Paragraphs>195</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Calisto MT</vt:lpstr>
      <vt:lpstr>Century Gothic</vt:lpstr>
      <vt:lpstr>Univers Condensed</vt:lpstr>
      <vt:lpstr>ChronicleVTI</vt:lpstr>
      <vt:lpstr>Predict the fuel burnt (kg)</vt:lpstr>
      <vt:lpstr>Principles</vt:lpstr>
      <vt:lpstr>Set takeoff and landing date type as UTC Compute flight distance compute flight duration Extract year from takeoff Extract month from takeoff Extract day of the year (1..365) from takeoff  Compute distance (great circle) between departure and arrival compute flight duration between takeoff and landing Principles is to get rid of absolute datetime </vt:lpstr>
      <vt:lpstr>Extend flight list data</vt:lpstr>
      <vt:lpstr>Check great circle distance (in nautical miles)</vt:lpstr>
      <vt:lpstr>Do not</vt:lpstr>
      <vt:lpstr>Evolution of training loss and validation loss</vt:lpstr>
      <vt:lpstr>15-oct-2025 </vt:lpstr>
      <vt:lpstr>steps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22</cp:revision>
  <dcterms:created xsi:type="dcterms:W3CDTF">2025-10-13T14:14:28Z</dcterms:created>
  <dcterms:modified xsi:type="dcterms:W3CDTF">2025-10-15T01:15:30Z</dcterms:modified>
</cp:coreProperties>
</file>